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</p:sldIdLst>
  <p:sldSz cx="18288000" cy="10287000"/>
  <p:notesSz cx="6858000" cy="9144000"/>
  <p:embeddedFontLst>
    <p:embeddedFont>
      <p:font typeface="Arial Unicode MS" panose="020B0604020202020204" pitchFamily="34" charset="-128"/>
      <p:regular r:id="rId16"/>
    </p:embeddedFont>
    <p:embeddedFont>
      <p:font typeface="Lato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yntax" panose="020B0604020202020204" charset="0"/>
      <p:regular r:id="rId22"/>
    </p:embeddedFont>
    <p:embeddedFont>
      <p:font typeface="Lato Bold" panose="020B0604020202020204" charset="0"/>
      <p:regular r:id="rId23"/>
    </p:embeddedFont>
    <p:embeddedFont>
      <p:font typeface="Lexend Peta" panose="020B0604020202020204" charset="0"/>
      <p:regular r:id="rId24"/>
    </p:embeddedFont>
    <p:embeddedFont>
      <p:font typeface="League Spartan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EED31F-C6E4-4C17-A129-F7DDC1D48D40}" type="doc">
      <dgm:prSet loTypeId="urn:microsoft.com/office/officeart/2005/8/layout/list1" loCatId="list" qsTypeId="urn:microsoft.com/office/officeart/2009/2/quickstyle/3d8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25A6235-C33F-4764-B2F3-174A84ABF561}">
      <dgm:prSet phldrT="[Text]"/>
      <dgm:spPr/>
      <dgm:t>
        <a:bodyPr/>
        <a:lstStyle/>
        <a:p>
          <a:r>
            <a:rPr lang="en-US" dirty="0" err="1" smtClean="0"/>
            <a:t>Numpy</a:t>
          </a:r>
          <a:r>
            <a:rPr lang="en-US" dirty="0" smtClean="0"/>
            <a:t> Library</a:t>
          </a:r>
        </a:p>
      </dgm:t>
    </dgm:pt>
    <dgm:pt modelId="{A1AC6EF3-4E20-451E-8B68-9B621E1F2DA7}" type="parTrans" cxnId="{82029F5B-F6EB-47D3-8FB7-95AF4DD8B860}">
      <dgm:prSet/>
      <dgm:spPr/>
      <dgm:t>
        <a:bodyPr/>
        <a:lstStyle/>
        <a:p>
          <a:endParaRPr lang="en-US"/>
        </a:p>
      </dgm:t>
    </dgm:pt>
    <dgm:pt modelId="{F8949FF6-182A-47F2-A115-6EBD45850388}" type="sibTrans" cxnId="{82029F5B-F6EB-47D3-8FB7-95AF4DD8B860}">
      <dgm:prSet/>
      <dgm:spPr/>
      <dgm:t>
        <a:bodyPr/>
        <a:lstStyle/>
        <a:p>
          <a:endParaRPr lang="en-US"/>
        </a:p>
      </dgm:t>
    </dgm:pt>
    <dgm:pt modelId="{4B3ED2D9-4347-4528-B29B-C46A8B8E137D}">
      <dgm:prSet phldrT="[Text]"/>
      <dgm:spPr/>
      <dgm:t>
        <a:bodyPr/>
        <a:lstStyle/>
        <a:p>
          <a:r>
            <a:rPr lang="en-US" dirty="0" smtClean="0"/>
            <a:t>Pandas library</a:t>
          </a:r>
          <a:endParaRPr lang="en-US" dirty="0"/>
        </a:p>
      </dgm:t>
    </dgm:pt>
    <dgm:pt modelId="{5604F1EE-901A-4ACF-9704-CE23CFA22EFD}" type="parTrans" cxnId="{A70BD158-0C53-416A-A16B-9E32A2B89D27}">
      <dgm:prSet/>
      <dgm:spPr/>
      <dgm:t>
        <a:bodyPr/>
        <a:lstStyle/>
        <a:p>
          <a:endParaRPr lang="en-US"/>
        </a:p>
      </dgm:t>
    </dgm:pt>
    <dgm:pt modelId="{FC65BB63-1EDB-4397-A1F5-5D9A6DFFBF98}" type="sibTrans" cxnId="{A70BD158-0C53-416A-A16B-9E32A2B89D27}">
      <dgm:prSet/>
      <dgm:spPr/>
      <dgm:t>
        <a:bodyPr/>
        <a:lstStyle/>
        <a:p>
          <a:endParaRPr lang="en-US"/>
        </a:p>
      </dgm:t>
    </dgm:pt>
    <dgm:pt modelId="{034A7996-0974-4E69-8C01-2220A83DF09F}">
      <dgm:prSet phldrT="[Text]"/>
      <dgm:spPr/>
      <dgm:t>
        <a:bodyPr/>
        <a:lstStyle/>
        <a:p>
          <a:r>
            <a:rPr lang="en-US" dirty="0" err="1" smtClean="0"/>
            <a:t>Matplotlib</a:t>
          </a:r>
          <a:r>
            <a:rPr lang="en-US" dirty="0" smtClean="0"/>
            <a:t> Library</a:t>
          </a:r>
          <a:endParaRPr lang="en-US" dirty="0"/>
        </a:p>
      </dgm:t>
    </dgm:pt>
    <dgm:pt modelId="{20428BE5-F0A6-4E0C-8C7E-E44EAFFBE090}" type="parTrans" cxnId="{074B2DCC-EED5-4F41-AE89-391BCEF92F4C}">
      <dgm:prSet/>
      <dgm:spPr/>
      <dgm:t>
        <a:bodyPr/>
        <a:lstStyle/>
        <a:p>
          <a:endParaRPr lang="en-US"/>
        </a:p>
      </dgm:t>
    </dgm:pt>
    <dgm:pt modelId="{E05EEA69-FA88-4127-8998-4AA6DABD21A9}" type="sibTrans" cxnId="{074B2DCC-EED5-4F41-AE89-391BCEF92F4C}">
      <dgm:prSet/>
      <dgm:spPr/>
      <dgm:t>
        <a:bodyPr/>
        <a:lstStyle/>
        <a:p>
          <a:endParaRPr lang="en-US"/>
        </a:p>
      </dgm:t>
    </dgm:pt>
    <dgm:pt modelId="{47A49C45-ECD8-4314-B104-080CD39D829B}" type="pres">
      <dgm:prSet presAssocID="{A3EED31F-C6E4-4C17-A129-F7DDC1D48D4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410C4D-CA46-4EF4-A3DD-6DC950F280AF}" type="pres">
      <dgm:prSet presAssocID="{F25A6235-C33F-4764-B2F3-174A84ABF561}" presName="parentLin" presStyleCnt="0"/>
      <dgm:spPr/>
    </dgm:pt>
    <dgm:pt modelId="{BA850AF5-9435-464C-AA2F-679468D80C2A}" type="pres">
      <dgm:prSet presAssocID="{F25A6235-C33F-4764-B2F3-174A84ABF56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CBA0187-C10F-4196-BC77-E918E1A7B877}" type="pres">
      <dgm:prSet presAssocID="{F25A6235-C33F-4764-B2F3-174A84ABF56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AAA081-625C-4804-9409-6CA51EC8D143}" type="pres">
      <dgm:prSet presAssocID="{F25A6235-C33F-4764-B2F3-174A84ABF561}" presName="negativeSpace" presStyleCnt="0"/>
      <dgm:spPr/>
    </dgm:pt>
    <dgm:pt modelId="{7AC81653-D786-43A2-B41B-FD10B63D13D5}" type="pres">
      <dgm:prSet presAssocID="{F25A6235-C33F-4764-B2F3-174A84ABF561}" presName="childText" presStyleLbl="conFgAcc1" presStyleIdx="0" presStyleCnt="3">
        <dgm:presLayoutVars>
          <dgm:bulletEnabled val="1"/>
        </dgm:presLayoutVars>
      </dgm:prSet>
      <dgm:spPr/>
    </dgm:pt>
    <dgm:pt modelId="{05CE3A6D-73C7-4DA5-A446-E73220783AFB}" type="pres">
      <dgm:prSet presAssocID="{F8949FF6-182A-47F2-A115-6EBD45850388}" presName="spaceBetweenRectangles" presStyleCnt="0"/>
      <dgm:spPr/>
    </dgm:pt>
    <dgm:pt modelId="{889E5EE2-3267-407A-AA4B-2F49267CAA28}" type="pres">
      <dgm:prSet presAssocID="{4B3ED2D9-4347-4528-B29B-C46A8B8E137D}" presName="parentLin" presStyleCnt="0"/>
      <dgm:spPr/>
    </dgm:pt>
    <dgm:pt modelId="{661AD33D-F59D-4B1D-952F-D4919706143D}" type="pres">
      <dgm:prSet presAssocID="{4B3ED2D9-4347-4528-B29B-C46A8B8E137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61ECDFA-922D-4E80-94B3-ACEE9EF436B6}" type="pres">
      <dgm:prSet presAssocID="{4B3ED2D9-4347-4528-B29B-C46A8B8E137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BEB00F-97D9-44FE-B1B6-5D3D4A294C3D}" type="pres">
      <dgm:prSet presAssocID="{4B3ED2D9-4347-4528-B29B-C46A8B8E137D}" presName="negativeSpace" presStyleCnt="0"/>
      <dgm:spPr/>
    </dgm:pt>
    <dgm:pt modelId="{E73BD693-EB26-474A-ADB3-5F7036386527}" type="pres">
      <dgm:prSet presAssocID="{4B3ED2D9-4347-4528-B29B-C46A8B8E137D}" presName="childText" presStyleLbl="conFgAcc1" presStyleIdx="1" presStyleCnt="3">
        <dgm:presLayoutVars>
          <dgm:bulletEnabled val="1"/>
        </dgm:presLayoutVars>
      </dgm:prSet>
      <dgm:spPr/>
    </dgm:pt>
    <dgm:pt modelId="{5F74994C-8A05-4C87-9E8D-AF7CE97FFB92}" type="pres">
      <dgm:prSet presAssocID="{FC65BB63-1EDB-4397-A1F5-5D9A6DFFBF98}" presName="spaceBetweenRectangles" presStyleCnt="0"/>
      <dgm:spPr/>
    </dgm:pt>
    <dgm:pt modelId="{A5EFF6C8-1AAD-4B28-AA0E-A657A870891E}" type="pres">
      <dgm:prSet presAssocID="{034A7996-0974-4E69-8C01-2220A83DF09F}" presName="parentLin" presStyleCnt="0"/>
      <dgm:spPr/>
    </dgm:pt>
    <dgm:pt modelId="{D03848A6-DDF1-45C4-AB29-39FFE121D0DC}" type="pres">
      <dgm:prSet presAssocID="{034A7996-0974-4E69-8C01-2220A83DF09F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84A8603F-B4BC-4C2D-9878-A1AA40D76BEF}" type="pres">
      <dgm:prSet presAssocID="{034A7996-0974-4E69-8C01-2220A83DF09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FC7D8-2730-418E-8EFF-073B7C5216F6}" type="pres">
      <dgm:prSet presAssocID="{034A7996-0974-4E69-8C01-2220A83DF09F}" presName="negativeSpace" presStyleCnt="0"/>
      <dgm:spPr/>
    </dgm:pt>
    <dgm:pt modelId="{DA78D512-D2BE-4001-82E9-EC07C66035DF}" type="pres">
      <dgm:prSet presAssocID="{034A7996-0974-4E69-8C01-2220A83DF09F}" presName="childText" presStyleLbl="conFgAcc1" presStyleIdx="2" presStyleCnt="3" custLinFactY="154859" custLinFactNeighborX="9926" custLinFactNeighborY="200000">
        <dgm:presLayoutVars>
          <dgm:bulletEnabled val="1"/>
        </dgm:presLayoutVars>
      </dgm:prSet>
      <dgm:spPr/>
    </dgm:pt>
  </dgm:ptLst>
  <dgm:cxnLst>
    <dgm:cxn modelId="{F031CD9C-07D8-4EAB-A924-9F682BBE9326}" type="presOf" srcId="{F25A6235-C33F-4764-B2F3-174A84ABF561}" destId="{BA850AF5-9435-464C-AA2F-679468D80C2A}" srcOrd="0" destOrd="0" presId="urn:microsoft.com/office/officeart/2005/8/layout/list1"/>
    <dgm:cxn modelId="{A3AD0949-2668-405D-8C09-1382E1735709}" type="presOf" srcId="{034A7996-0974-4E69-8C01-2220A83DF09F}" destId="{84A8603F-B4BC-4C2D-9878-A1AA40D76BEF}" srcOrd="1" destOrd="0" presId="urn:microsoft.com/office/officeart/2005/8/layout/list1"/>
    <dgm:cxn modelId="{A70BD158-0C53-416A-A16B-9E32A2B89D27}" srcId="{A3EED31F-C6E4-4C17-A129-F7DDC1D48D40}" destId="{4B3ED2D9-4347-4528-B29B-C46A8B8E137D}" srcOrd="1" destOrd="0" parTransId="{5604F1EE-901A-4ACF-9704-CE23CFA22EFD}" sibTransId="{FC65BB63-1EDB-4397-A1F5-5D9A6DFFBF98}"/>
    <dgm:cxn modelId="{BB355302-447B-49D0-867E-0E616B467628}" type="presOf" srcId="{4B3ED2D9-4347-4528-B29B-C46A8B8E137D}" destId="{061ECDFA-922D-4E80-94B3-ACEE9EF436B6}" srcOrd="1" destOrd="0" presId="urn:microsoft.com/office/officeart/2005/8/layout/list1"/>
    <dgm:cxn modelId="{074B2DCC-EED5-4F41-AE89-391BCEF92F4C}" srcId="{A3EED31F-C6E4-4C17-A129-F7DDC1D48D40}" destId="{034A7996-0974-4E69-8C01-2220A83DF09F}" srcOrd="2" destOrd="0" parTransId="{20428BE5-F0A6-4E0C-8C7E-E44EAFFBE090}" sibTransId="{E05EEA69-FA88-4127-8998-4AA6DABD21A9}"/>
    <dgm:cxn modelId="{DB2F56D8-EB9F-493F-A700-D30578673A92}" type="presOf" srcId="{F25A6235-C33F-4764-B2F3-174A84ABF561}" destId="{DCBA0187-C10F-4196-BC77-E918E1A7B877}" srcOrd="1" destOrd="0" presId="urn:microsoft.com/office/officeart/2005/8/layout/list1"/>
    <dgm:cxn modelId="{82029F5B-F6EB-47D3-8FB7-95AF4DD8B860}" srcId="{A3EED31F-C6E4-4C17-A129-F7DDC1D48D40}" destId="{F25A6235-C33F-4764-B2F3-174A84ABF561}" srcOrd="0" destOrd="0" parTransId="{A1AC6EF3-4E20-451E-8B68-9B621E1F2DA7}" sibTransId="{F8949FF6-182A-47F2-A115-6EBD45850388}"/>
    <dgm:cxn modelId="{CFFF6109-982E-46BE-B65B-1FAEB22DFA5E}" type="presOf" srcId="{A3EED31F-C6E4-4C17-A129-F7DDC1D48D40}" destId="{47A49C45-ECD8-4314-B104-080CD39D829B}" srcOrd="0" destOrd="0" presId="urn:microsoft.com/office/officeart/2005/8/layout/list1"/>
    <dgm:cxn modelId="{BD243762-3DB9-4709-8533-9A875055CBE1}" type="presOf" srcId="{4B3ED2D9-4347-4528-B29B-C46A8B8E137D}" destId="{661AD33D-F59D-4B1D-952F-D4919706143D}" srcOrd="0" destOrd="0" presId="urn:microsoft.com/office/officeart/2005/8/layout/list1"/>
    <dgm:cxn modelId="{644B5EAB-24C8-40C1-9ED1-BE3032FED76D}" type="presOf" srcId="{034A7996-0974-4E69-8C01-2220A83DF09F}" destId="{D03848A6-DDF1-45C4-AB29-39FFE121D0DC}" srcOrd="0" destOrd="0" presId="urn:microsoft.com/office/officeart/2005/8/layout/list1"/>
    <dgm:cxn modelId="{C44B9D9F-5E36-42C9-80B3-E1F9C030778C}" type="presParOf" srcId="{47A49C45-ECD8-4314-B104-080CD39D829B}" destId="{6D410C4D-CA46-4EF4-A3DD-6DC950F280AF}" srcOrd="0" destOrd="0" presId="urn:microsoft.com/office/officeart/2005/8/layout/list1"/>
    <dgm:cxn modelId="{A88A0157-F40B-4893-8BF6-AFD83CE32033}" type="presParOf" srcId="{6D410C4D-CA46-4EF4-A3DD-6DC950F280AF}" destId="{BA850AF5-9435-464C-AA2F-679468D80C2A}" srcOrd="0" destOrd="0" presId="urn:microsoft.com/office/officeart/2005/8/layout/list1"/>
    <dgm:cxn modelId="{A1ADDC6D-6CC2-4CB9-8DFB-3BD69C042C03}" type="presParOf" srcId="{6D410C4D-CA46-4EF4-A3DD-6DC950F280AF}" destId="{DCBA0187-C10F-4196-BC77-E918E1A7B877}" srcOrd="1" destOrd="0" presId="urn:microsoft.com/office/officeart/2005/8/layout/list1"/>
    <dgm:cxn modelId="{318CE1C3-3746-4D31-A658-5501D9EBB7C6}" type="presParOf" srcId="{47A49C45-ECD8-4314-B104-080CD39D829B}" destId="{9FAAA081-625C-4804-9409-6CA51EC8D143}" srcOrd="1" destOrd="0" presId="urn:microsoft.com/office/officeart/2005/8/layout/list1"/>
    <dgm:cxn modelId="{42CFDF5E-7340-4790-BB38-4C16C12E7741}" type="presParOf" srcId="{47A49C45-ECD8-4314-B104-080CD39D829B}" destId="{7AC81653-D786-43A2-B41B-FD10B63D13D5}" srcOrd="2" destOrd="0" presId="urn:microsoft.com/office/officeart/2005/8/layout/list1"/>
    <dgm:cxn modelId="{82A47546-9DC5-4934-8DC8-CF5D8AE36AC6}" type="presParOf" srcId="{47A49C45-ECD8-4314-B104-080CD39D829B}" destId="{05CE3A6D-73C7-4DA5-A446-E73220783AFB}" srcOrd="3" destOrd="0" presId="urn:microsoft.com/office/officeart/2005/8/layout/list1"/>
    <dgm:cxn modelId="{92E2F21D-6580-4DF5-901D-D72944CA1AFA}" type="presParOf" srcId="{47A49C45-ECD8-4314-B104-080CD39D829B}" destId="{889E5EE2-3267-407A-AA4B-2F49267CAA28}" srcOrd="4" destOrd="0" presId="urn:microsoft.com/office/officeart/2005/8/layout/list1"/>
    <dgm:cxn modelId="{7CDFB40C-908C-4168-9362-4209EF51B455}" type="presParOf" srcId="{889E5EE2-3267-407A-AA4B-2F49267CAA28}" destId="{661AD33D-F59D-4B1D-952F-D4919706143D}" srcOrd="0" destOrd="0" presId="urn:microsoft.com/office/officeart/2005/8/layout/list1"/>
    <dgm:cxn modelId="{0078084B-A246-4DEB-ADED-C4639350B6E1}" type="presParOf" srcId="{889E5EE2-3267-407A-AA4B-2F49267CAA28}" destId="{061ECDFA-922D-4E80-94B3-ACEE9EF436B6}" srcOrd="1" destOrd="0" presId="urn:microsoft.com/office/officeart/2005/8/layout/list1"/>
    <dgm:cxn modelId="{B32518EC-2C0C-428B-A97A-2A66CEBD7769}" type="presParOf" srcId="{47A49C45-ECD8-4314-B104-080CD39D829B}" destId="{56BEB00F-97D9-44FE-B1B6-5D3D4A294C3D}" srcOrd="5" destOrd="0" presId="urn:microsoft.com/office/officeart/2005/8/layout/list1"/>
    <dgm:cxn modelId="{24AD5CBF-13B1-4090-BBDA-EEE663394E0A}" type="presParOf" srcId="{47A49C45-ECD8-4314-B104-080CD39D829B}" destId="{E73BD693-EB26-474A-ADB3-5F7036386527}" srcOrd="6" destOrd="0" presId="urn:microsoft.com/office/officeart/2005/8/layout/list1"/>
    <dgm:cxn modelId="{ED742B6C-C274-4492-92F0-A76E5E4F1244}" type="presParOf" srcId="{47A49C45-ECD8-4314-B104-080CD39D829B}" destId="{5F74994C-8A05-4C87-9E8D-AF7CE97FFB92}" srcOrd="7" destOrd="0" presId="urn:microsoft.com/office/officeart/2005/8/layout/list1"/>
    <dgm:cxn modelId="{D514AAA7-F9F0-4572-9C54-7314D34F3300}" type="presParOf" srcId="{47A49C45-ECD8-4314-B104-080CD39D829B}" destId="{A5EFF6C8-1AAD-4B28-AA0E-A657A870891E}" srcOrd="8" destOrd="0" presId="urn:microsoft.com/office/officeart/2005/8/layout/list1"/>
    <dgm:cxn modelId="{9DE9D8E2-4F7B-4D8D-A120-B1E862CAA60D}" type="presParOf" srcId="{A5EFF6C8-1AAD-4B28-AA0E-A657A870891E}" destId="{D03848A6-DDF1-45C4-AB29-39FFE121D0DC}" srcOrd="0" destOrd="0" presId="urn:microsoft.com/office/officeart/2005/8/layout/list1"/>
    <dgm:cxn modelId="{E1B2C4AF-4286-4547-BB07-35D7DEFBB626}" type="presParOf" srcId="{A5EFF6C8-1AAD-4B28-AA0E-A657A870891E}" destId="{84A8603F-B4BC-4C2D-9878-A1AA40D76BEF}" srcOrd="1" destOrd="0" presId="urn:microsoft.com/office/officeart/2005/8/layout/list1"/>
    <dgm:cxn modelId="{B515E4C1-25A6-49CE-9441-AEEDDC7CD87A}" type="presParOf" srcId="{47A49C45-ECD8-4314-B104-080CD39D829B}" destId="{484FC7D8-2730-418E-8EFF-073B7C5216F6}" srcOrd="9" destOrd="0" presId="urn:microsoft.com/office/officeart/2005/8/layout/list1"/>
    <dgm:cxn modelId="{0AA8D746-9353-4F4F-BA60-BB8A0AB5BE79}" type="presParOf" srcId="{47A49C45-ECD8-4314-B104-080CD39D829B}" destId="{DA78D512-D2BE-4001-82E9-EC07C66035D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79CC55-23CA-4DB9-AAC0-02F618DFE9E8}" type="doc">
      <dgm:prSet loTypeId="urn:microsoft.com/office/officeart/2009/3/layout/FramedTextPicture" loCatId="picture" qsTypeId="urn:microsoft.com/office/officeart/2005/8/quickstyle/3d4" qsCatId="3D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0E671A1E-9605-444E-9DEA-C7C37A9C5067}">
      <dgm:prSet phldrT="[Text]" custT="1"/>
      <dgm:spPr/>
      <dgm:t>
        <a:bodyPr/>
        <a:lstStyle/>
        <a:p>
          <a:r>
            <a:rPr lang="en-US" sz="2800" b="1" dirty="0" smtClean="0"/>
            <a:t>Analysis Method</a:t>
          </a:r>
          <a:r>
            <a:rPr lang="en-US" sz="2800" dirty="0" smtClean="0"/>
            <a:t>:</a:t>
          </a:r>
        </a:p>
        <a:p>
          <a:r>
            <a:rPr lang="en-US" sz="2800" b="1" dirty="0" smtClean="0"/>
            <a:t>Scatter Plot</a:t>
          </a:r>
          <a:r>
            <a:rPr lang="en-US" sz="2800" dirty="0" smtClean="0"/>
            <a:t>: Used to check for any relationship between the magnitude and depth of earthquakes.</a:t>
          </a:r>
          <a:endParaRPr lang="en-US" sz="2800" dirty="0"/>
        </a:p>
      </dgm:t>
    </dgm:pt>
    <dgm:pt modelId="{B60E2241-A83D-43CB-9509-6B90A7C4BFE3}" type="parTrans" cxnId="{5211A775-345A-4390-B59D-F3C5BD87A5E6}">
      <dgm:prSet/>
      <dgm:spPr/>
      <dgm:t>
        <a:bodyPr/>
        <a:lstStyle/>
        <a:p>
          <a:endParaRPr lang="en-US"/>
        </a:p>
      </dgm:t>
    </dgm:pt>
    <dgm:pt modelId="{55B9C110-F7F3-4538-A9FA-24B7CBA4CAF0}" type="sibTrans" cxnId="{5211A775-345A-4390-B59D-F3C5BD87A5E6}">
      <dgm:prSet/>
      <dgm:spPr/>
      <dgm:t>
        <a:bodyPr/>
        <a:lstStyle/>
        <a:p>
          <a:endParaRPr lang="en-US"/>
        </a:p>
      </dgm:t>
    </dgm:pt>
    <dgm:pt modelId="{4DD795E4-BE50-4C07-83AA-776BA95C2F44}" type="pres">
      <dgm:prSet presAssocID="{4F79CC55-23CA-4DB9-AAC0-02F618DFE9E8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A9A62A40-D9D3-44A3-9665-490860D62B84}" type="pres">
      <dgm:prSet presAssocID="{0E671A1E-9605-444E-9DEA-C7C37A9C5067}" presName="composite" presStyleCnt="0">
        <dgm:presLayoutVars>
          <dgm:chMax/>
          <dgm:chPref/>
        </dgm:presLayoutVars>
      </dgm:prSet>
      <dgm:spPr/>
    </dgm:pt>
    <dgm:pt modelId="{B9F807E3-C136-4696-8F12-8F4757854F12}" type="pres">
      <dgm:prSet presAssocID="{0E671A1E-9605-444E-9DEA-C7C37A9C5067}" presName="Image" presStyleLbl="bgImgPlace1" presStyleIdx="0" presStyleCnt="1" custScaleX="139791" custScaleY="16832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830E1DAB-A770-4923-A30A-9F43B9966E55}" type="pres">
      <dgm:prSet presAssocID="{0E671A1E-9605-444E-9DEA-C7C37A9C5067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9129E-34B7-4F55-911A-5DE6610D10BB}" type="pres">
      <dgm:prSet presAssocID="{0E671A1E-9605-444E-9DEA-C7C37A9C5067}" presName="tlFrame" presStyleLbl="node1" presStyleIdx="0" presStyleCnt="4"/>
      <dgm:spPr/>
    </dgm:pt>
    <dgm:pt modelId="{2399BA8C-FE3D-4B90-8CDC-3BCC91286F4A}" type="pres">
      <dgm:prSet presAssocID="{0E671A1E-9605-444E-9DEA-C7C37A9C5067}" presName="trFrame" presStyleLbl="node1" presStyleIdx="1" presStyleCnt="4"/>
      <dgm:spPr/>
    </dgm:pt>
    <dgm:pt modelId="{D19C0D02-A7D1-4474-A84D-48C59D544289}" type="pres">
      <dgm:prSet presAssocID="{0E671A1E-9605-444E-9DEA-C7C37A9C5067}" presName="blFrame" presStyleLbl="node1" presStyleIdx="2" presStyleCnt="4"/>
      <dgm:spPr/>
    </dgm:pt>
    <dgm:pt modelId="{DC3D9C70-8327-4F28-BA8B-6CF76885F7CA}" type="pres">
      <dgm:prSet presAssocID="{0E671A1E-9605-444E-9DEA-C7C37A9C5067}" presName="brFrame" presStyleLbl="node1" presStyleIdx="3" presStyleCnt="4"/>
      <dgm:spPr/>
    </dgm:pt>
  </dgm:ptLst>
  <dgm:cxnLst>
    <dgm:cxn modelId="{CAE07693-2FCA-479F-B83E-746F3892A3D5}" type="presOf" srcId="{0E671A1E-9605-444E-9DEA-C7C37A9C5067}" destId="{830E1DAB-A770-4923-A30A-9F43B9966E55}" srcOrd="0" destOrd="0" presId="urn:microsoft.com/office/officeart/2009/3/layout/FramedTextPicture"/>
    <dgm:cxn modelId="{8A33045A-E57B-4251-AD3D-6654F286ECE5}" type="presOf" srcId="{4F79CC55-23CA-4DB9-AAC0-02F618DFE9E8}" destId="{4DD795E4-BE50-4C07-83AA-776BA95C2F44}" srcOrd="0" destOrd="0" presId="urn:microsoft.com/office/officeart/2009/3/layout/FramedTextPicture"/>
    <dgm:cxn modelId="{5211A775-345A-4390-B59D-F3C5BD87A5E6}" srcId="{4F79CC55-23CA-4DB9-AAC0-02F618DFE9E8}" destId="{0E671A1E-9605-444E-9DEA-C7C37A9C5067}" srcOrd="0" destOrd="0" parTransId="{B60E2241-A83D-43CB-9509-6B90A7C4BFE3}" sibTransId="{55B9C110-F7F3-4538-A9FA-24B7CBA4CAF0}"/>
    <dgm:cxn modelId="{15F41085-6139-4596-8B69-A0E0932CDA50}" type="presParOf" srcId="{4DD795E4-BE50-4C07-83AA-776BA95C2F44}" destId="{A9A62A40-D9D3-44A3-9665-490860D62B84}" srcOrd="0" destOrd="0" presId="urn:microsoft.com/office/officeart/2009/3/layout/FramedTextPicture"/>
    <dgm:cxn modelId="{BA5E2CDC-69B5-4BA7-B636-B1444DF39C67}" type="presParOf" srcId="{A9A62A40-D9D3-44A3-9665-490860D62B84}" destId="{B9F807E3-C136-4696-8F12-8F4757854F12}" srcOrd="0" destOrd="0" presId="urn:microsoft.com/office/officeart/2009/3/layout/FramedTextPicture"/>
    <dgm:cxn modelId="{7FBD459E-2A91-4400-8243-D0315C9F0A08}" type="presParOf" srcId="{A9A62A40-D9D3-44A3-9665-490860D62B84}" destId="{830E1DAB-A770-4923-A30A-9F43B9966E55}" srcOrd="1" destOrd="0" presId="urn:microsoft.com/office/officeart/2009/3/layout/FramedTextPicture"/>
    <dgm:cxn modelId="{BE577BFD-2FFF-4FC9-B36A-1296C71D68CE}" type="presParOf" srcId="{A9A62A40-D9D3-44A3-9665-490860D62B84}" destId="{2ED9129E-34B7-4F55-911A-5DE6610D10BB}" srcOrd="2" destOrd="0" presId="urn:microsoft.com/office/officeart/2009/3/layout/FramedTextPicture"/>
    <dgm:cxn modelId="{FCC16019-B3CD-4D33-8134-4DCC99CE0238}" type="presParOf" srcId="{A9A62A40-D9D3-44A3-9665-490860D62B84}" destId="{2399BA8C-FE3D-4B90-8CDC-3BCC91286F4A}" srcOrd="3" destOrd="0" presId="urn:microsoft.com/office/officeart/2009/3/layout/FramedTextPicture"/>
    <dgm:cxn modelId="{27DA5B8B-56D3-40AA-832E-429B0C3F4E61}" type="presParOf" srcId="{A9A62A40-D9D3-44A3-9665-490860D62B84}" destId="{D19C0D02-A7D1-4474-A84D-48C59D544289}" srcOrd="4" destOrd="0" presId="urn:microsoft.com/office/officeart/2009/3/layout/FramedTextPicture"/>
    <dgm:cxn modelId="{1E09148C-CEED-4614-8B8E-8D242C431DF4}" type="presParOf" srcId="{A9A62A40-D9D3-44A3-9665-490860D62B84}" destId="{DC3D9C70-8327-4F28-BA8B-6CF76885F7CA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79DBA1-9240-415B-AD5F-E55CB31CA3B0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98601B-A62F-4306-BD2C-C54D62371253}">
      <dgm:prSet phldrT="[Text]" custT="1"/>
      <dgm:spPr/>
      <dgm:t>
        <a:bodyPr/>
        <a:lstStyle/>
        <a:p>
          <a:r>
            <a:rPr lang="en-US" sz="2400" dirty="0" smtClean="0"/>
            <a:t>Objective: To analyze  regional seismic activity patterns.</a:t>
          </a:r>
          <a:endParaRPr lang="en-US" sz="2400" dirty="0"/>
        </a:p>
      </dgm:t>
    </dgm:pt>
    <dgm:pt modelId="{3CB6BC27-8B2B-4377-B779-5D88D2AB9547}" type="parTrans" cxnId="{B4F6F48D-ECC3-410B-A01D-2023A313C9A3}">
      <dgm:prSet/>
      <dgm:spPr/>
      <dgm:t>
        <a:bodyPr/>
        <a:lstStyle/>
        <a:p>
          <a:endParaRPr lang="en-US"/>
        </a:p>
      </dgm:t>
    </dgm:pt>
    <dgm:pt modelId="{DD9CF054-61CC-4B2B-BBF9-06821ED1CA37}" type="sibTrans" cxnId="{B4F6F48D-ECC3-410B-A01D-2023A313C9A3}">
      <dgm:prSet/>
      <dgm:spPr/>
      <dgm:t>
        <a:bodyPr/>
        <a:lstStyle/>
        <a:p>
          <a:endParaRPr lang="en-US"/>
        </a:p>
      </dgm:t>
    </dgm:pt>
    <dgm:pt modelId="{D14C090E-1B36-4EA2-98A3-6D7EDB0071EC}">
      <dgm:prSet phldrT="[Text]" custT="1"/>
      <dgm:spPr/>
      <dgm:t>
        <a:bodyPr/>
        <a:lstStyle/>
        <a:p>
          <a:r>
            <a:rPr lang="en-US" sz="3200" b="1" dirty="0" smtClean="0"/>
            <a:t>Analysis Method</a:t>
          </a:r>
          <a:r>
            <a:rPr lang="en-US" sz="3200" dirty="0" smtClean="0"/>
            <a:t>:</a:t>
          </a:r>
          <a:endParaRPr lang="en-US" sz="3200" dirty="0"/>
        </a:p>
      </dgm:t>
    </dgm:pt>
    <dgm:pt modelId="{9556162F-0823-4B69-A3E3-F0142FAEFE1F}" type="parTrans" cxnId="{EA189DEA-24AC-4581-A6B9-9502D28DCB2E}">
      <dgm:prSet/>
      <dgm:spPr/>
      <dgm:t>
        <a:bodyPr/>
        <a:lstStyle/>
        <a:p>
          <a:endParaRPr lang="en-US"/>
        </a:p>
      </dgm:t>
    </dgm:pt>
    <dgm:pt modelId="{C90FFEC4-1FF3-4C93-BF5F-BDB7C1E17013}" type="sibTrans" cxnId="{EA189DEA-24AC-4581-A6B9-9502D28DCB2E}">
      <dgm:prSet/>
      <dgm:spPr/>
      <dgm:t>
        <a:bodyPr/>
        <a:lstStyle/>
        <a:p>
          <a:endParaRPr lang="en-US"/>
        </a:p>
      </dgm:t>
    </dgm:pt>
    <dgm:pt modelId="{12838A2F-9C88-49CB-95FC-924C6B1B7881}">
      <dgm:prSet custT="1"/>
      <dgm:spPr/>
      <dgm:t>
        <a:bodyPr/>
        <a:lstStyle/>
        <a:p>
          <a:r>
            <a:rPr lang="en-US" sz="3200" b="1" dirty="0" smtClean="0"/>
            <a:t>Geospatial Visualization</a:t>
          </a:r>
          <a:r>
            <a:rPr lang="en-US" sz="3200" dirty="0" smtClean="0"/>
            <a:t>: Mapping earthquake locations on a world map, color-coded by magnitude, to identify seismic hotspots.</a:t>
          </a:r>
          <a:endParaRPr lang="en-US" sz="3200" dirty="0"/>
        </a:p>
      </dgm:t>
    </dgm:pt>
    <dgm:pt modelId="{83A1BED6-57B0-446D-BDBA-BF3B8B924139}" type="parTrans" cxnId="{70F1933F-70F9-4F2E-A9CA-69517B0013C2}">
      <dgm:prSet/>
      <dgm:spPr/>
      <dgm:t>
        <a:bodyPr/>
        <a:lstStyle/>
        <a:p>
          <a:endParaRPr lang="en-US"/>
        </a:p>
      </dgm:t>
    </dgm:pt>
    <dgm:pt modelId="{F1B8E8DB-289B-46F6-8E21-14F5365C98E4}" type="sibTrans" cxnId="{70F1933F-70F9-4F2E-A9CA-69517B0013C2}">
      <dgm:prSet/>
      <dgm:spPr/>
      <dgm:t>
        <a:bodyPr/>
        <a:lstStyle/>
        <a:p>
          <a:endParaRPr lang="en-US"/>
        </a:p>
      </dgm:t>
    </dgm:pt>
    <dgm:pt modelId="{7E8F3E6D-3487-4358-A8D2-ED797AA7B128}" type="pres">
      <dgm:prSet presAssocID="{2079DBA1-9240-415B-AD5F-E55CB31CA3B0}" presName="Name0" presStyleCnt="0">
        <dgm:presLayoutVars>
          <dgm:chMax/>
          <dgm:chPref/>
          <dgm:dir/>
          <dgm:animLvl val="lvl"/>
        </dgm:presLayoutVars>
      </dgm:prSet>
      <dgm:spPr/>
    </dgm:pt>
    <dgm:pt modelId="{BB486262-CA3D-4FFF-B0DF-40C060CEAB8F}" type="pres">
      <dgm:prSet presAssocID="{4898601B-A62F-4306-BD2C-C54D62371253}" presName="composite" presStyleCnt="0"/>
      <dgm:spPr/>
    </dgm:pt>
    <dgm:pt modelId="{A16DE94E-0C5D-4B9E-81EF-06BDDC47A0B5}" type="pres">
      <dgm:prSet presAssocID="{4898601B-A62F-4306-BD2C-C54D62371253}" presName="ParentAccentShape" presStyleLbl="trBgShp" presStyleIdx="0" presStyleCnt="2"/>
      <dgm:spPr/>
    </dgm:pt>
    <dgm:pt modelId="{6F86AE74-2FF6-4048-895B-E5328892E56F}" type="pres">
      <dgm:prSet presAssocID="{4898601B-A62F-4306-BD2C-C54D62371253}" presName="ParentText" presStyleLbl="revTx" presStyleIdx="0" presStyleCnt="2" custLinFactNeighborX="-967" custLinFactNeighborY="205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8746A8-2FE0-439E-BB1B-6CA5897C7618}" type="pres">
      <dgm:prSet presAssocID="{4898601B-A62F-4306-BD2C-C54D62371253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AA0007F-36A0-46AF-9B62-67246A120868}" type="pres">
      <dgm:prSet presAssocID="{4898601B-A62F-4306-BD2C-C54D62371253}" presName="ChildAccentShape" presStyleLbl="trBgShp" presStyleIdx="1" presStyleCnt="2"/>
      <dgm:spPr/>
    </dgm:pt>
    <dgm:pt modelId="{9F8B09D0-61C1-49DE-A726-B3581F144AAA}" type="pres">
      <dgm:prSet presAssocID="{4898601B-A62F-4306-BD2C-C54D62371253}" presName="Image" presStyleLbl="align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B4F6F48D-ECC3-410B-A01D-2023A313C9A3}" srcId="{2079DBA1-9240-415B-AD5F-E55CB31CA3B0}" destId="{4898601B-A62F-4306-BD2C-C54D62371253}" srcOrd="0" destOrd="0" parTransId="{3CB6BC27-8B2B-4377-B779-5D88D2AB9547}" sibTransId="{DD9CF054-61CC-4B2B-BBF9-06821ED1CA37}"/>
    <dgm:cxn modelId="{C467C6D1-745F-4DEC-9F24-496B8CECEA8B}" type="presOf" srcId="{4898601B-A62F-4306-BD2C-C54D62371253}" destId="{6F86AE74-2FF6-4048-895B-E5328892E56F}" srcOrd="0" destOrd="0" presId="urn:microsoft.com/office/officeart/2009/3/layout/SnapshotPictureList"/>
    <dgm:cxn modelId="{EA189DEA-24AC-4581-A6B9-9502D28DCB2E}" srcId="{4898601B-A62F-4306-BD2C-C54D62371253}" destId="{D14C090E-1B36-4EA2-98A3-6D7EDB0071EC}" srcOrd="0" destOrd="0" parTransId="{9556162F-0823-4B69-A3E3-F0142FAEFE1F}" sibTransId="{C90FFEC4-1FF3-4C93-BF5F-BDB7C1E17013}"/>
    <dgm:cxn modelId="{B311882C-1374-4717-AA88-A01405EB7952}" type="presOf" srcId="{12838A2F-9C88-49CB-95FC-924C6B1B7881}" destId="{1C8746A8-2FE0-439E-BB1B-6CA5897C7618}" srcOrd="0" destOrd="1" presId="urn:microsoft.com/office/officeart/2009/3/layout/SnapshotPictureList"/>
    <dgm:cxn modelId="{CED407C3-9C1E-4402-8DDF-8DC1A2E71802}" type="presOf" srcId="{D14C090E-1B36-4EA2-98A3-6D7EDB0071EC}" destId="{1C8746A8-2FE0-439E-BB1B-6CA5897C7618}" srcOrd="0" destOrd="0" presId="urn:microsoft.com/office/officeart/2009/3/layout/SnapshotPictureList"/>
    <dgm:cxn modelId="{70F1933F-70F9-4F2E-A9CA-69517B0013C2}" srcId="{4898601B-A62F-4306-BD2C-C54D62371253}" destId="{12838A2F-9C88-49CB-95FC-924C6B1B7881}" srcOrd="1" destOrd="0" parTransId="{83A1BED6-57B0-446D-BDBA-BF3B8B924139}" sibTransId="{F1B8E8DB-289B-46F6-8E21-14F5365C98E4}"/>
    <dgm:cxn modelId="{8A75EE8F-E621-4D83-9BBF-818877C8605B}" type="presOf" srcId="{2079DBA1-9240-415B-AD5F-E55CB31CA3B0}" destId="{7E8F3E6D-3487-4358-A8D2-ED797AA7B128}" srcOrd="0" destOrd="0" presId="urn:microsoft.com/office/officeart/2009/3/layout/SnapshotPictureList"/>
    <dgm:cxn modelId="{3C6EFAD0-68FF-4B0B-A4CA-280E9115F9AF}" type="presParOf" srcId="{7E8F3E6D-3487-4358-A8D2-ED797AA7B128}" destId="{BB486262-CA3D-4FFF-B0DF-40C060CEAB8F}" srcOrd="0" destOrd="0" presId="urn:microsoft.com/office/officeart/2009/3/layout/SnapshotPictureList"/>
    <dgm:cxn modelId="{73F8C51E-6FD9-4306-90D7-21499A0B5F27}" type="presParOf" srcId="{BB486262-CA3D-4FFF-B0DF-40C060CEAB8F}" destId="{A16DE94E-0C5D-4B9E-81EF-06BDDC47A0B5}" srcOrd="0" destOrd="0" presId="urn:microsoft.com/office/officeart/2009/3/layout/SnapshotPictureList"/>
    <dgm:cxn modelId="{45C14D15-988A-4492-B0C0-6CC642CD4582}" type="presParOf" srcId="{BB486262-CA3D-4FFF-B0DF-40C060CEAB8F}" destId="{6F86AE74-2FF6-4048-895B-E5328892E56F}" srcOrd="1" destOrd="0" presId="urn:microsoft.com/office/officeart/2009/3/layout/SnapshotPictureList"/>
    <dgm:cxn modelId="{D5B2342A-2848-4517-8499-3E075AFF1FDD}" type="presParOf" srcId="{BB486262-CA3D-4FFF-B0DF-40C060CEAB8F}" destId="{1C8746A8-2FE0-439E-BB1B-6CA5897C7618}" srcOrd="2" destOrd="0" presId="urn:microsoft.com/office/officeart/2009/3/layout/SnapshotPictureList"/>
    <dgm:cxn modelId="{F3C01339-19BA-49D6-8A2B-9FBF52018016}" type="presParOf" srcId="{BB486262-CA3D-4FFF-B0DF-40C060CEAB8F}" destId="{2AA0007F-36A0-46AF-9B62-67246A120868}" srcOrd="3" destOrd="0" presId="urn:microsoft.com/office/officeart/2009/3/layout/SnapshotPictureList"/>
    <dgm:cxn modelId="{308CC2CD-B207-4B61-8AA9-51503C1275BA}" type="presParOf" srcId="{BB486262-CA3D-4FFF-B0DF-40C060CEAB8F}" destId="{9F8B09D0-61C1-49DE-A726-B3581F144AAA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81653-D786-43A2-B41B-FD10B63D13D5}">
      <dsp:nvSpPr>
        <dsp:cNvPr id="0" name=""/>
        <dsp:cNvSpPr/>
      </dsp:nvSpPr>
      <dsp:spPr>
        <a:xfrm>
          <a:off x="0" y="436425"/>
          <a:ext cx="556260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A0187-C10F-4196-BC77-E918E1A7B877}">
      <dsp:nvSpPr>
        <dsp:cNvPr id="0" name=""/>
        <dsp:cNvSpPr/>
      </dsp:nvSpPr>
      <dsp:spPr>
        <a:xfrm>
          <a:off x="278130" y="8385"/>
          <a:ext cx="3893820" cy="856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7177" tIns="0" rIns="147177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Numpy</a:t>
          </a:r>
          <a:r>
            <a:rPr lang="en-US" sz="2900" kern="1200" dirty="0" smtClean="0"/>
            <a:t> Library</a:t>
          </a:r>
        </a:p>
      </dsp:txBody>
      <dsp:txXfrm>
        <a:off x="319920" y="50175"/>
        <a:ext cx="3810240" cy="772500"/>
      </dsp:txXfrm>
    </dsp:sp>
    <dsp:sp modelId="{E73BD693-EB26-474A-ADB3-5F7036386527}">
      <dsp:nvSpPr>
        <dsp:cNvPr id="0" name=""/>
        <dsp:cNvSpPr/>
      </dsp:nvSpPr>
      <dsp:spPr>
        <a:xfrm>
          <a:off x="0" y="1751865"/>
          <a:ext cx="556260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1ECDFA-922D-4E80-94B3-ACEE9EF436B6}">
      <dsp:nvSpPr>
        <dsp:cNvPr id="0" name=""/>
        <dsp:cNvSpPr/>
      </dsp:nvSpPr>
      <dsp:spPr>
        <a:xfrm>
          <a:off x="278130" y="1323825"/>
          <a:ext cx="3893820" cy="85608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7177" tIns="0" rIns="147177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Pandas library</a:t>
          </a:r>
          <a:endParaRPr lang="en-US" sz="2900" kern="1200" dirty="0"/>
        </a:p>
      </dsp:txBody>
      <dsp:txXfrm>
        <a:off x="319920" y="1365615"/>
        <a:ext cx="3810240" cy="772500"/>
      </dsp:txXfrm>
    </dsp:sp>
    <dsp:sp modelId="{DA78D512-D2BE-4001-82E9-EC07C66035DF}">
      <dsp:nvSpPr>
        <dsp:cNvPr id="0" name=""/>
        <dsp:cNvSpPr/>
      </dsp:nvSpPr>
      <dsp:spPr>
        <a:xfrm>
          <a:off x="0" y="3075691"/>
          <a:ext cx="556260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8603F-B4BC-4C2D-9878-A1AA40D76BEF}">
      <dsp:nvSpPr>
        <dsp:cNvPr id="0" name=""/>
        <dsp:cNvSpPr/>
      </dsp:nvSpPr>
      <dsp:spPr>
        <a:xfrm>
          <a:off x="278130" y="2639265"/>
          <a:ext cx="3893820" cy="85608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7177" tIns="0" rIns="147177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Matplotlib</a:t>
          </a:r>
          <a:r>
            <a:rPr lang="en-US" sz="2900" kern="1200" dirty="0" smtClean="0"/>
            <a:t> Library</a:t>
          </a:r>
          <a:endParaRPr lang="en-US" sz="2900" kern="1200" dirty="0"/>
        </a:p>
      </dsp:txBody>
      <dsp:txXfrm>
        <a:off x="319920" y="2681055"/>
        <a:ext cx="3810240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F807E3-C136-4696-8F12-8F4757854F12}">
      <dsp:nvSpPr>
        <dsp:cNvPr id="0" name=""/>
        <dsp:cNvSpPr/>
      </dsp:nvSpPr>
      <dsp:spPr>
        <a:xfrm>
          <a:off x="530605" y="2164"/>
          <a:ext cx="5076456" cy="40750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-257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E1DAB-A770-4923-A30A-9F43B9966E55}">
      <dsp:nvSpPr>
        <dsp:cNvPr id="0" name=""/>
        <dsp:cNvSpPr/>
      </dsp:nvSpPr>
      <dsp:spPr>
        <a:xfrm>
          <a:off x="5036189" y="3401567"/>
          <a:ext cx="5144884" cy="3177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Analysis Method</a:t>
          </a:r>
          <a:r>
            <a:rPr lang="en-US" sz="2800" kern="1200" dirty="0" smtClean="0"/>
            <a:t>: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Scatter Plot</a:t>
          </a:r>
          <a:r>
            <a:rPr lang="en-US" sz="2800" kern="1200" dirty="0" smtClean="0"/>
            <a:t>: Used to check for any relationship between the magnitude and depth of earthquakes.</a:t>
          </a:r>
          <a:endParaRPr lang="en-US" sz="2800" kern="1200" dirty="0"/>
        </a:p>
      </dsp:txBody>
      <dsp:txXfrm>
        <a:off x="5036189" y="3401567"/>
        <a:ext cx="5144884" cy="3177904"/>
      </dsp:txXfrm>
    </dsp:sp>
    <dsp:sp modelId="{2ED9129E-34B7-4F55-911A-5DE6610D10BB}">
      <dsp:nvSpPr>
        <dsp:cNvPr id="0" name=""/>
        <dsp:cNvSpPr/>
      </dsp:nvSpPr>
      <dsp:spPr>
        <a:xfrm>
          <a:off x="4582256" y="2948024"/>
          <a:ext cx="1235601" cy="1235920"/>
        </a:xfrm>
        <a:prstGeom prst="halfFrame">
          <a:avLst>
            <a:gd name="adj1" fmla="val 25770"/>
            <a:gd name="adj2" fmla="val 2577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9BA8C-FE3D-4B90-8CDC-3BCC91286F4A}">
      <dsp:nvSpPr>
        <dsp:cNvPr id="0" name=""/>
        <dsp:cNvSpPr/>
      </dsp:nvSpPr>
      <dsp:spPr>
        <a:xfrm rot="5400000">
          <a:off x="9435033" y="2948184"/>
          <a:ext cx="1235920" cy="1235601"/>
        </a:xfrm>
        <a:prstGeom prst="halfFrame">
          <a:avLst>
            <a:gd name="adj1" fmla="val 25770"/>
            <a:gd name="adj2" fmla="val 2577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C0D02-A7D1-4474-A84D-48C59D544289}">
      <dsp:nvSpPr>
        <dsp:cNvPr id="0" name=""/>
        <dsp:cNvSpPr/>
      </dsp:nvSpPr>
      <dsp:spPr>
        <a:xfrm rot="16200000">
          <a:off x="4582097" y="5797874"/>
          <a:ext cx="1235920" cy="1235601"/>
        </a:xfrm>
        <a:prstGeom prst="halfFrame">
          <a:avLst>
            <a:gd name="adj1" fmla="val 25770"/>
            <a:gd name="adj2" fmla="val 2577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D9C70-8327-4F28-BA8B-6CF76885F7CA}">
      <dsp:nvSpPr>
        <dsp:cNvPr id="0" name=""/>
        <dsp:cNvSpPr/>
      </dsp:nvSpPr>
      <dsp:spPr>
        <a:xfrm rot="10800000">
          <a:off x="9435193" y="5797714"/>
          <a:ext cx="1235601" cy="1235920"/>
        </a:xfrm>
        <a:prstGeom prst="halfFrame">
          <a:avLst>
            <a:gd name="adj1" fmla="val 25770"/>
            <a:gd name="adj2" fmla="val 2577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0007F-36A0-46AF-9B62-67246A120868}">
      <dsp:nvSpPr>
        <dsp:cNvPr id="0" name=""/>
        <dsp:cNvSpPr/>
      </dsp:nvSpPr>
      <dsp:spPr>
        <a:xfrm>
          <a:off x="11896160" y="1702841"/>
          <a:ext cx="289886" cy="536517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DE94E-0C5D-4B9E-81EF-06BDDC47A0B5}">
      <dsp:nvSpPr>
        <dsp:cNvPr id="0" name=""/>
        <dsp:cNvSpPr/>
      </dsp:nvSpPr>
      <dsp:spPr>
        <a:xfrm>
          <a:off x="295839" y="1702841"/>
          <a:ext cx="7539478" cy="5365177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B09D0-61C1-49DE-A726-B3581F144AAA}">
      <dsp:nvSpPr>
        <dsp:cNvPr id="0" name=""/>
        <dsp:cNvSpPr/>
      </dsp:nvSpPr>
      <dsp:spPr>
        <a:xfrm>
          <a:off x="5953" y="1059981"/>
          <a:ext cx="7249591" cy="50749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86AE74-2FF6-4048-895B-E5328892E56F}">
      <dsp:nvSpPr>
        <dsp:cNvPr id="0" name=""/>
        <dsp:cNvSpPr/>
      </dsp:nvSpPr>
      <dsp:spPr>
        <a:xfrm>
          <a:off x="523344" y="6267945"/>
          <a:ext cx="6954833" cy="636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91440" rIns="2438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Objective: To analyze  regional seismic activity patterns.</a:t>
          </a:r>
          <a:endParaRPr lang="en-US" sz="2400" kern="1200" dirty="0"/>
        </a:p>
      </dsp:txBody>
      <dsp:txXfrm>
        <a:off x="523344" y="6267945"/>
        <a:ext cx="6954833" cy="636851"/>
      </dsp:txXfrm>
    </dsp:sp>
    <dsp:sp modelId="{1C8746A8-2FE0-439E-BB1B-6CA5897C7618}">
      <dsp:nvSpPr>
        <dsp:cNvPr id="0" name=""/>
        <dsp:cNvSpPr/>
      </dsp:nvSpPr>
      <dsp:spPr>
        <a:xfrm>
          <a:off x="8142255" y="1702841"/>
          <a:ext cx="3446966" cy="536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Analysis Method</a:t>
          </a:r>
          <a:r>
            <a:rPr lang="en-US" sz="3200" kern="1200" dirty="0" smtClean="0"/>
            <a:t>:</a:t>
          </a:r>
          <a:endParaRPr lang="en-US" sz="3200" kern="1200" dirty="0"/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smtClean="0"/>
            <a:t>Geospatial Visualization</a:t>
          </a:r>
          <a:r>
            <a:rPr lang="en-US" sz="3200" kern="1200" dirty="0" smtClean="0"/>
            <a:t>: Mapping earthquake locations on a world map, color-coded by magnitude, to identify seismic hotspots.</a:t>
          </a:r>
          <a:endParaRPr lang="en-US" sz="3200" kern="1200" dirty="0"/>
        </a:p>
      </dsp:txBody>
      <dsp:txXfrm>
        <a:off x="8142255" y="1702841"/>
        <a:ext cx="3446966" cy="5365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.png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15" Type="http://schemas.openxmlformats.org/officeDocument/2006/relationships/image" Target="../media/image6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image" Target="../media/image11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5.svg"/><Relationship Id="rId7" Type="http://schemas.openxmlformats.org/officeDocument/2006/relationships/image" Target="../media/image4.png"/><Relationship Id="rId12" Type="http://schemas.openxmlformats.org/officeDocument/2006/relationships/diagramLayout" Target="../diagrams/layou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diagramData" Target="../diagrams/data1.xml"/><Relationship Id="rId5" Type="http://schemas.openxmlformats.org/officeDocument/2006/relationships/image" Target="../media/image7.svg"/><Relationship Id="rId15" Type="http://schemas.microsoft.com/office/2007/relationships/diagramDrawing" Target="../diagrams/drawing1.xml"/><Relationship Id="rId10" Type="http://schemas.openxmlformats.org/officeDocument/2006/relationships/image" Target="../media/image11.svg"/><Relationship Id="rId9" Type="http://schemas.openxmlformats.org/officeDocument/2006/relationships/image" Target="../media/image5.png"/><Relationship Id="rId14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diagramColors" Target="../diagrams/colors2.xml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diagramLayout" Target="../diagrams/layout2.xml"/><Relationship Id="rId5" Type="http://schemas.openxmlformats.org/officeDocument/2006/relationships/image" Target="../media/image7.svg"/><Relationship Id="rId10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diagramColors" Target="../diagrams/colors3.xml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diagramQuickStyle" Target="../diagrams/quickStyl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diagramLayout" Target="../diagrams/layout3.xml"/><Relationship Id="rId5" Type="http://schemas.openxmlformats.org/officeDocument/2006/relationships/image" Target="../media/image7.svg"/><Relationship Id="rId10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openxmlformats.org/officeDocument/2006/relationships/image" Target="../media/image11.svg"/><Relationship Id="rId14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18294246" cy="10287000"/>
          </a:xfrm>
          <a:custGeom>
            <a:avLst/>
            <a:gdLst/>
            <a:ahLst/>
            <a:cxnLst/>
            <a:rect l="l" t="t" r="r" b="b"/>
            <a:pathLst>
              <a:path w="18663189" h="12042631">
                <a:moveTo>
                  <a:pt x="0" y="0"/>
                </a:moveTo>
                <a:lnTo>
                  <a:pt x="18663189" y="0"/>
                </a:lnTo>
                <a:lnTo>
                  <a:pt x="18663189" y="12042631"/>
                </a:lnTo>
                <a:lnTo>
                  <a:pt x="0" y="12042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t="-1658" b="-16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51584" y="1940109"/>
            <a:ext cx="13759120" cy="5453615"/>
          </a:xfrm>
          <a:custGeom>
            <a:avLst/>
            <a:gdLst/>
            <a:ahLst/>
            <a:cxnLst/>
            <a:rect l="l" t="t" r="r" b="b"/>
            <a:pathLst>
              <a:path w="13759120" h="5453615">
                <a:moveTo>
                  <a:pt x="0" y="0"/>
                </a:moveTo>
                <a:lnTo>
                  <a:pt x="13759120" y="0"/>
                </a:lnTo>
                <a:lnTo>
                  <a:pt x="13759120" y="5453615"/>
                </a:lnTo>
                <a:lnTo>
                  <a:pt x="0" y="5453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2468397" y="8048577"/>
            <a:ext cx="5825849" cy="2269028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228600" y="6105080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02998" y="3085150"/>
            <a:ext cx="15682004" cy="273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773" dirty="0">
                <a:solidFill>
                  <a:srgbClr val="163C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GLOBAL SEISMIC INSIGHTS: EARTHQUAKE DATA ANALYSIS WITH PYTHON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6400" y="7708808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348697" y="1260659"/>
            <a:ext cx="359060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24316" y="8199640"/>
            <a:ext cx="683936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 err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Anindo</a:t>
            </a:r>
            <a:r>
              <a:rPr lang="en-US" sz="3999" b="1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Paul </a:t>
            </a:r>
            <a:r>
              <a:rPr lang="en-US" sz="3999" b="1" dirty="0" err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Sourav</a:t>
            </a:r>
            <a:endParaRPr lang="en-US" sz="3999" b="1" dirty="0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59732" y="6086967"/>
            <a:ext cx="13368536" cy="4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163C3F"/>
                </a:solidFill>
                <a:latin typeface="Lexend Peta"/>
                <a:ea typeface="Lexend Peta"/>
                <a:cs typeface="Lexend Peta"/>
                <a:sym typeface="Lexend Peta"/>
              </a:rPr>
              <a:t>AN EXPLORATION OF EARTHQUAKE TRENDS AND PATTERNS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4999565" cy="3331990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495800" cy="2628900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946003" y="8280307"/>
            <a:ext cx="5341997" cy="2006693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01696" y="1968978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74845" y="979947"/>
            <a:ext cx="1011170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>
                <a:latin typeface="League Spartan" panose="020B0604020202020204" charset="0"/>
              </a:rPr>
              <a:t>Conclusion</a:t>
            </a:r>
            <a:endParaRPr lang="en-US" sz="5000" dirty="0">
              <a:solidFill>
                <a:srgbClr val="163C3F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89602" y="3753374"/>
            <a:ext cx="4487398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/>
              <a:t>Magnitude Distribution</a:t>
            </a:r>
            <a:r>
              <a:rPr lang="en-US" sz="3200" dirty="0"/>
              <a:t>: The distribution of magnitudes shows that while most earthquakes are small, the rare large events are critical for understanding global seismic risks.</a:t>
            </a:r>
            <a:endParaRPr lang="en-US" sz="3000" dirty="0">
              <a:solidFill>
                <a:srgbClr val="163C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30385" y="3744217"/>
            <a:ext cx="4257822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/>
              <a:t>Depth Distribution</a:t>
            </a:r>
            <a:r>
              <a:rPr lang="en-US" sz="3200" dirty="0"/>
              <a:t>: Most earthquakes are shallow, but deep-focus quakes offer valuable insights into tectonic movements.</a:t>
            </a:r>
            <a:endParaRPr lang="en-US" sz="3000" dirty="0">
              <a:solidFill>
                <a:srgbClr val="163C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12070941" y="3618724"/>
            <a:ext cx="4257822" cy="4278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/>
              <a:t>Global Insights</a:t>
            </a:r>
            <a:r>
              <a:rPr lang="en-US" sz="3200" dirty="0"/>
              <a:t>: These findings contribute to our understanding of earthquake risks and can inform disaster preparedness strategies, particularly in seismic hotspots</a:t>
            </a:r>
            <a:endParaRPr lang="en-US" sz="3000" dirty="0">
              <a:solidFill>
                <a:srgbClr val="163C3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389965" cy="2891093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954000" y="8247991"/>
            <a:ext cx="5352738" cy="2039010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86399" y="2329169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33870" y="1498172"/>
            <a:ext cx="12464255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b="1" dirty="0">
                <a:latin typeface="League Spartan" panose="020B0604020202020204" charset="0"/>
              </a:rPr>
              <a:t>Future 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57600" y="4092214"/>
            <a:ext cx="1203960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1" dirty="0"/>
              <a:t>Next Steps</a:t>
            </a:r>
            <a:r>
              <a:rPr lang="en-US" sz="3200" dirty="0" smtClean="0"/>
              <a:t>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/>
              <a:t>Predictive </a:t>
            </a:r>
            <a:r>
              <a:rPr lang="en-US" sz="3200" b="1" dirty="0"/>
              <a:t>Models</a:t>
            </a:r>
            <a:r>
              <a:rPr lang="en-US" sz="3200" dirty="0"/>
              <a:t>: Develop machine learning models to predict earthquake magnitudes and depths based on historical data</a:t>
            </a:r>
            <a:r>
              <a:rPr lang="en-US" sz="3200" dirty="0" smtClean="0"/>
              <a:t>.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Seismic Hazard Mapping</a:t>
            </a:r>
            <a:r>
              <a:rPr lang="en-US" sz="3200" dirty="0"/>
              <a:t>: Create more refined maps to predict the likelihood of major earthquakes in different regions.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362"/>
            <a:ext cx="4237565" cy="3038424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698246" y="8179844"/>
            <a:ext cx="5597249" cy="2082893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86400" y="3425917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86400" y="2155011"/>
            <a:ext cx="731520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>
                <a:latin typeface="League Spartan" panose="020B0604020202020204" charset="0"/>
              </a:rPr>
              <a:t>Acknowledgments</a:t>
            </a:r>
            <a:endParaRPr lang="en-US" sz="5000" dirty="0">
              <a:solidFill>
                <a:srgbClr val="163C3F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3400" y="4457700"/>
            <a:ext cx="1028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Data </a:t>
            </a:r>
            <a:r>
              <a:rPr lang="en-US" sz="4000" b="1" dirty="0"/>
              <a:t>Source</a:t>
            </a:r>
            <a:r>
              <a:rPr lang="en-US" sz="4000" dirty="0"/>
              <a:t>: https://www.kaggle.com/</a:t>
            </a:r>
            <a:endParaRPr lang="en-US" sz="4000" dirty="0" smtClean="0"/>
          </a:p>
          <a:p>
            <a:r>
              <a:rPr lang="en-US" sz="4000" b="1" dirty="0" smtClean="0"/>
              <a:t>Python Libraries</a:t>
            </a:r>
            <a:r>
              <a:rPr lang="en-US" sz="4000" dirty="0" smtClean="0"/>
              <a:t>: Pandas, </a:t>
            </a:r>
            <a:r>
              <a:rPr lang="en-US" sz="4000" dirty="0" err="1" smtClean="0"/>
              <a:t>Matplotlib</a:t>
            </a:r>
            <a:r>
              <a:rPr lang="en-US" sz="4000" dirty="0" smtClean="0"/>
              <a:t>. </a:t>
            </a:r>
            <a:r>
              <a:rPr lang="en-US" sz="4000" dirty="0" err="1" smtClean="0"/>
              <a:t>Seaborn</a:t>
            </a:r>
            <a:endParaRPr lang="en-US" sz="4000" dirty="0" smtClean="0"/>
          </a:p>
          <a:p>
            <a:r>
              <a:rPr lang="en-US" sz="4000" b="1" dirty="0" smtClean="0"/>
              <a:t>Mentor/Professor</a:t>
            </a:r>
            <a:r>
              <a:rPr lang="en-US" sz="4000" dirty="0" smtClean="0"/>
              <a:t>: Dr. Tania Islam</a:t>
            </a:r>
            <a:endParaRPr lang="en-US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2" t="16389" r="102" b="7315"/>
          <a:stretch/>
        </p:blipFill>
        <p:spPr>
          <a:xfrm>
            <a:off x="-18738" y="-38100"/>
            <a:ext cx="18306737" cy="102870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18738" y="0"/>
            <a:ext cx="4313765" cy="2962224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801599" y="8115301"/>
            <a:ext cx="5486400" cy="2171700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86400" y="3149100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64135" y="2155011"/>
            <a:ext cx="1175973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ague Spartan" panose="020B0604020202020204" charset="0"/>
              </a:rPr>
              <a:t>Questions?</a:t>
            </a:r>
            <a:endParaRPr lang="en-US" sz="5000" dirty="0"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34457" y="6315567"/>
            <a:ext cx="362406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DCE3EC"/>
                </a:solidFill>
                <a:latin typeface="Lato"/>
                <a:ea typeface="Lato"/>
                <a:cs typeface="Lato"/>
                <a:sym typeface="Lato"/>
              </a:rPr>
              <a:t>Discuss﻿ion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84768" y="4830916"/>
            <a:ext cx="11366265" cy="1446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Q&amp;A</a:t>
            </a:r>
            <a:r>
              <a:rPr lang="en-US" sz="4400" dirty="0">
                <a:solidFill>
                  <a:schemeClr val="accent5">
                    <a:lumMod val="5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: I’m happy to answer any questions or clarify any points discussed in the presentation</a:t>
            </a:r>
            <a:r>
              <a:rPr lang="en-US" sz="4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  <a:endParaRPr lang="en-US" sz="4400" dirty="0">
              <a:solidFill>
                <a:schemeClr val="accent5">
                  <a:lumMod val="50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52388" y="2567505"/>
            <a:ext cx="12583225" cy="4987533"/>
          </a:xfrm>
          <a:custGeom>
            <a:avLst/>
            <a:gdLst/>
            <a:ahLst/>
            <a:cxnLst/>
            <a:rect l="l" t="t" r="r" b="b"/>
            <a:pathLst>
              <a:path w="12583225" h="4987533">
                <a:moveTo>
                  <a:pt x="0" y="0"/>
                </a:moveTo>
                <a:lnTo>
                  <a:pt x="12583224" y="0"/>
                </a:lnTo>
                <a:lnTo>
                  <a:pt x="12583224" y="4987533"/>
                </a:lnTo>
                <a:lnTo>
                  <a:pt x="0" y="4987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9114"/>
            <a:ext cx="4877230" cy="3129429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2609454" y="8139866"/>
            <a:ext cx="5673449" cy="2147134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77296" y="3673126"/>
            <a:ext cx="15133407" cy="224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00"/>
              </a:lnSpc>
            </a:pPr>
            <a:r>
              <a:rPr lang="en-US" sz="13071">
                <a:solidFill>
                  <a:srgbClr val="163C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486400" y="6022208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24316" y="6669324"/>
            <a:ext cx="6839368" cy="647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By </a:t>
            </a:r>
            <a:r>
              <a:rPr lang="en-US" sz="3999" dirty="0" err="1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Anindo</a:t>
            </a:r>
            <a:r>
              <a:rPr lang="en-US" sz="3999" dirty="0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Paul </a:t>
            </a:r>
            <a:r>
              <a:rPr lang="en-US" sz="3999" dirty="0" err="1" smtClean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Sourav</a:t>
            </a:r>
            <a:endParaRPr lang="en-US" sz="3999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>
            <a:off x="13548938" y="7975507"/>
            <a:ext cx="4759049" cy="2311493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0" y="0"/>
            <a:ext cx="4823395" cy="3276447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86400" y="1673754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9320" y="6315567"/>
            <a:ext cx="470914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DCE3EC"/>
                </a:solidFill>
                <a:latin typeface="Lato"/>
                <a:ea typeface="Lato"/>
                <a:cs typeface="Lato"/>
                <a:sym typeface="Lato"/>
              </a:rPr>
              <a:t>Background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42930" y="835349"/>
            <a:ext cx="6802140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dirty="0">
                <a:latin typeface="League Spartan" panose="020B0604020202020204" charset="0"/>
              </a:rPr>
              <a:t>Introduction</a:t>
            </a:r>
            <a:endParaRPr lang="en-US" sz="4000" dirty="0">
              <a:solidFill>
                <a:srgbClr val="000000"/>
              </a:solidFill>
              <a:latin typeface="League Spartan" panose="020B0604020202020204" charset="0"/>
              <a:ea typeface="Syntax"/>
              <a:cs typeface="Syntax"/>
              <a:sym typeface="Syntax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6100" y="2261511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League Spartan" panose="020B0604020202020204" charset="0"/>
              </a:rPr>
              <a:t>Project Overview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7162800" y="2820333"/>
            <a:ext cx="396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57500" y="3244693"/>
            <a:ext cx="13144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primary aim of this project is to explore global seismic activity by analyzing earthquake data, focusing on magnitude and depth distribution patterns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leveraging Python’s powerful data analysis tools, we seek to uncover insights into the frequency, intensity, and depth of seismic events.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586597" y="7038307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Data Science Tools </a:t>
            </a:r>
            <a:r>
              <a:rPr lang="en-US" sz="32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Used</a:t>
            </a:r>
            <a:endParaRPr lang="en-US" sz="3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596422709"/>
              </p:ext>
            </p:extLst>
          </p:nvPr>
        </p:nvGraphicFramePr>
        <p:xfrm>
          <a:off x="4577203" y="5427450"/>
          <a:ext cx="5562600" cy="3806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4" name="Left Arrow 23"/>
          <p:cNvSpPr/>
          <p:nvPr/>
        </p:nvSpPr>
        <p:spPr>
          <a:xfrm>
            <a:off x="10287000" y="6819691"/>
            <a:ext cx="4876800" cy="1067009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823394" cy="3238500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630790" y="7880827"/>
            <a:ext cx="5657210" cy="2406173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86400" y="2375806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061351" y="1104900"/>
            <a:ext cx="6165298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400" dirty="0">
                <a:latin typeface="League Spartan" panose="020B0604020202020204" charset="0"/>
              </a:rPr>
              <a:t>Data Overview</a:t>
            </a:r>
            <a:endParaRPr lang="en-US" sz="5000" dirty="0">
              <a:solidFill>
                <a:srgbClr val="163C3F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3001737"/>
            <a:ext cx="12371052" cy="44575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78513" y="7683116"/>
            <a:ext cx="11710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League Spartan" panose="020B0604020202020204" charset="0"/>
              </a:rPr>
              <a:t>The dataset includes recorded earthquake events worldwide, providing details on their magnitude, depth, location, and date of occurrence</a:t>
            </a:r>
            <a:r>
              <a:rPr lang="en-US" sz="2000" dirty="0" smtClean="0">
                <a:latin typeface="League Spartan" panose="020B0604020202020204" charset="0"/>
              </a:rPr>
              <a:t>.</a:t>
            </a:r>
            <a:endParaRPr lang="en-US" sz="2000" dirty="0">
              <a:latin typeface="League Spartan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876800" cy="3098609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801598" y="8153171"/>
            <a:ext cx="5486401" cy="2133829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86399" y="2845902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83175" y="1843874"/>
            <a:ext cx="10321649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800" dirty="0">
                <a:latin typeface="League Spartan" panose="020B0604020202020204" charset="0"/>
              </a:rPr>
              <a:t>Data Cleaning &amp; Preprocessing</a:t>
            </a:r>
            <a:endParaRPr lang="en-US" sz="4800" dirty="0">
              <a:solidFill>
                <a:srgbClr val="163C3F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842500" y="3675022"/>
            <a:ext cx="6165298" cy="447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/>
              <a:t>Data Cleaning Process</a:t>
            </a:r>
            <a:r>
              <a:rPr lang="en-US" sz="3200" dirty="0" smtClean="0"/>
              <a:t>: </a:t>
            </a:r>
            <a:r>
              <a:rPr lang="en-US" sz="3200" b="1" dirty="0" smtClean="0"/>
              <a:t>Missing </a:t>
            </a:r>
            <a:r>
              <a:rPr lang="en-US" sz="3200" b="1" dirty="0"/>
              <a:t>Values</a:t>
            </a:r>
            <a:r>
              <a:rPr lang="en-US" sz="3200" dirty="0"/>
              <a:t>: </a:t>
            </a:r>
            <a:endParaRPr lang="en-US" sz="3200" dirty="0" smtClean="0"/>
          </a:p>
          <a:p>
            <a:r>
              <a:rPr lang="en-US" sz="3200" dirty="0" smtClean="0"/>
              <a:t>We </a:t>
            </a:r>
            <a:r>
              <a:rPr lang="en-US" sz="3200" dirty="0"/>
              <a:t>addressed missing data through imputation techniques, filling in missing values where appropriate.</a:t>
            </a:r>
          </a:p>
          <a:p>
            <a:r>
              <a:rPr lang="en-US" sz="3200" b="1" dirty="0"/>
              <a:t>Outliers</a:t>
            </a:r>
            <a:r>
              <a:rPr lang="en-US" sz="3200" dirty="0"/>
              <a:t>: Outliers were identified and handled by removing extreme values that could distort the analysis.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163C3F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1042" y="3847485"/>
            <a:ext cx="6165298" cy="39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b="1" dirty="0"/>
              <a:t>Data Filtering</a:t>
            </a:r>
            <a:r>
              <a:rPr lang="en-US" sz="3200" dirty="0" smtClean="0"/>
              <a:t>:</a:t>
            </a:r>
          </a:p>
          <a:p>
            <a:r>
              <a:rPr lang="en-US" sz="3200" dirty="0" smtClean="0"/>
              <a:t>Focused </a:t>
            </a:r>
            <a:r>
              <a:rPr lang="en-US" sz="3200" dirty="0"/>
              <a:t>on significant seismic events by filtering out minor quakes with a magnitude of less than 4.0.</a:t>
            </a:r>
          </a:p>
          <a:p>
            <a:r>
              <a:rPr lang="en-US" sz="3200" dirty="0"/>
              <a:t>Limited the analysis to earthquakes recorded in the past decade to maintain relevance.</a:t>
            </a:r>
          </a:p>
          <a:p>
            <a:pPr algn="just">
              <a:lnSpc>
                <a:spcPts val="4200"/>
              </a:lnSpc>
            </a:pPr>
            <a:endParaRPr lang="en-US" sz="3000" dirty="0">
              <a:solidFill>
                <a:srgbClr val="163C3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0611"/>
            <a:ext cx="4877230" cy="3032054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335000" y="8182086"/>
            <a:ext cx="4953000" cy="2104913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04194" y="2470130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81280" y="1366927"/>
            <a:ext cx="10725439" cy="857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800" dirty="0">
                <a:latin typeface="League Spartan" panose="020B0604020202020204" charset="0"/>
              </a:rPr>
              <a:t>Magnitude Distribution Analysis</a:t>
            </a:r>
            <a:endParaRPr lang="en-US" sz="4800" dirty="0">
              <a:solidFill>
                <a:srgbClr val="163C3F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84178" y="2928851"/>
            <a:ext cx="1387487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/>
              <a:t>Objective</a:t>
            </a:r>
            <a:r>
              <a:rPr lang="en-US" sz="3200" dirty="0"/>
              <a:t>: To understand the frequency and distribution of earthquake magnitudes.</a:t>
            </a:r>
            <a:endParaRPr lang="en-US" sz="3000" dirty="0">
              <a:solidFill>
                <a:srgbClr val="163C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73814" y="5374801"/>
            <a:ext cx="68580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/>
              <a:t>Analysis Method</a:t>
            </a:r>
            <a:r>
              <a:rPr lang="en-US" sz="2800" dirty="0"/>
              <a:t>:</a:t>
            </a:r>
          </a:p>
          <a:p>
            <a:r>
              <a:rPr lang="en-US" sz="2800" b="1" dirty="0"/>
              <a:t>Histogram</a:t>
            </a:r>
            <a:r>
              <a:rPr lang="en-US" sz="2800" dirty="0"/>
              <a:t>: Used to visualize the frequency of different magnitudes.</a:t>
            </a:r>
          </a:p>
          <a:p>
            <a:r>
              <a:rPr lang="en-US" sz="2800" b="1" dirty="0"/>
              <a:t>Kernel Density Estimation (KDE)</a:t>
            </a:r>
            <a:r>
              <a:rPr lang="en-US" sz="2800" dirty="0"/>
              <a:t>: Applied for a smoother representation of magnitude </a:t>
            </a:r>
            <a:r>
              <a:rPr lang="en-US" sz="2800" dirty="0" smtClean="0"/>
              <a:t>distribution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1616" y="4171457"/>
            <a:ext cx="6232240" cy="4010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800600" cy="2591220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715999" y="8379054"/>
            <a:ext cx="4572000" cy="1907946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86398" y="1855264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98123" y="1019502"/>
            <a:ext cx="11491751" cy="85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400" dirty="0">
                <a:latin typeface="League Spartan" panose="020B0604020202020204" charset="0"/>
              </a:rPr>
              <a:t>Depth Distribution Analysis</a:t>
            </a:r>
            <a:endParaRPr lang="en-US" sz="4400" dirty="0">
              <a:solidFill>
                <a:srgbClr val="163C3F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34457" y="6315567"/>
            <a:ext cx="362406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DCE3EC"/>
                </a:solidFill>
                <a:latin typeface="Lato"/>
                <a:ea typeface="Lato"/>
                <a:cs typeface="Lato"/>
                <a:sym typeface="Lato"/>
              </a:rPr>
              <a:t>Theoretical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302" y="2591220"/>
            <a:ext cx="8181975" cy="521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2109940" y="7963658"/>
            <a:ext cx="8432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Objective</a:t>
            </a:r>
            <a:r>
              <a:rPr lang="en-US" sz="2800" dirty="0"/>
              <a:t>: To explore the distribution of earthquake depths globally.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353800" y="3175023"/>
            <a:ext cx="550890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Analysis Method</a:t>
            </a:r>
            <a:r>
              <a:rPr lang="en-US" sz="3200" b="1" dirty="0" smtClean="0">
                <a:latin typeface="+mj-lt"/>
              </a:rPr>
              <a:t>:</a:t>
            </a:r>
          </a:p>
          <a:p>
            <a:pPr algn="ctr"/>
            <a:endParaRPr lang="en-US" sz="2800" dirty="0"/>
          </a:p>
          <a:p>
            <a:r>
              <a:rPr lang="en-US" sz="2800" b="1" dirty="0"/>
              <a:t>Scatter Plot</a:t>
            </a:r>
            <a:r>
              <a:rPr lang="en-US" sz="2800" dirty="0"/>
              <a:t>: </a:t>
            </a:r>
            <a:endParaRPr lang="en-US" sz="2800" dirty="0" smtClean="0"/>
          </a:p>
          <a:p>
            <a:r>
              <a:rPr lang="en-US" sz="2800" dirty="0" smtClean="0"/>
              <a:t>Displayed </a:t>
            </a:r>
            <a:r>
              <a:rPr lang="en-US" sz="2800" dirty="0"/>
              <a:t>earthquake events across different depth ranges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b="1" dirty="0" err="1"/>
              <a:t>Heatmap</a:t>
            </a:r>
            <a:r>
              <a:rPr lang="en-US" sz="2800" dirty="0"/>
              <a:t>: </a:t>
            </a:r>
            <a:endParaRPr lang="en-US" sz="2800" dirty="0" smtClean="0"/>
          </a:p>
          <a:p>
            <a:r>
              <a:rPr lang="en-US" sz="2800" dirty="0" smtClean="0"/>
              <a:t>Used </a:t>
            </a:r>
            <a:r>
              <a:rPr lang="en-US" sz="2800" dirty="0"/>
              <a:t>to visualize the concentration of earthquake events across various </a:t>
            </a:r>
            <a:r>
              <a:rPr lang="en-US" sz="2800" dirty="0" smtClean="0"/>
              <a:t>        depth </a:t>
            </a:r>
            <a:r>
              <a:rPr lang="en-US" sz="2800" dirty="0"/>
              <a:t>ranges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991"/>
            <a:ext cx="4495800" cy="2567691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376551" y="8432707"/>
            <a:ext cx="4911449" cy="1854293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86399" y="1742084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91719" y="703955"/>
            <a:ext cx="8704560" cy="81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600" dirty="0">
                <a:latin typeface="League Spartan" panose="020B0604020202020204" charset="0"/>
              </a:rPr>
              <a:t>Magnitude and Depth Correlation</a:t>
            </a:r>
            <a:endParaRPr lang="en-US" sz="3600" dirty="0">
              <a:solidFill>
                <a:srgbClr val="163C3F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921772257"/>
              </p:ext>
            </p:extLst>
          </p:nvPr>
        </p:nvGraphicFramePr>
        <p:xfrm>
          <a:off x="3263586" y="2248108"/>
          <a:ext cx="11201400" cy="703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343400" cy="2552700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3833751" y="8356507"/>
            <a:ext cx="4454249" cy="1930493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37988" y="1601618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39736" y="638477"/>
            <a:ext cx="10111704" cy="85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800" dirty="0">
                <a:latin typeface="League Spartan" panose="020B0604020202020204" charset="0"/>
              </a:rPr>
              <a:t>Findings</a:t>
            </a:r>
            <a:endParaRPr lang="en-US" sz="4800" dirty="0">
              <a:solidFill>
                <a:srgbClr val="163C3F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71600" y="2781300"/>
            <a:ext cx="3657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Magnitude Insights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The </a:t>
            </a:r>
            <a:r>
              <a:rPr lang="en-US" sz="2800" b="1" dirty="0"/>
              <a:t>majority of global earthquakes</a:t>
            </a:r>
            <a:r>
              <a:rPr lang="en-US" sz="2800" dirty="0"/>
              <a:t> are low-magnitude events (Magnitude &lt; 5.0).</a:t>
            </a:r>
          </a:p>
          <a:p>
            <a:r>
              <a:rPr lang="en-US" sz="2800" dirty="0"/>
              <a:t>While </a:t>
            </a:r>
            <a:r>
              <a:rPr lang="en-US" sz="2800" b="1" dirty="0"/>
              <a:t>high-magnitude events</a:t>
            </a:r>
            <a:r>
              <a:rPr lang="en-US" sz="2800" dirty="0"/>
              <a:t> (Magnitude ≥ 7.0) are rare, they pose a significant threat and are crucial for seismic risk assessment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2954000" y="1959892"/>
            <a:ext cx="367578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DepthInsights</a:t>
            </a:r>
            <a:r>
              <a:rPr lang="en-US" sz="2800" dirty="0" smtClean="0"/>
              <a:t>:</a:t>
            </a:r>
          </a:p>
          <a:p>
            <a:r>
              <a:rPr lang="en-US" sz="2800" dirty="0" smtClean="0"/>
              <a:t>Earthquakes </a:t>
            </a:r>
            <a:r>
              <a:rPr lang="en-US" sz="2800" dirty="0"/>
              <a:t>predominantly occur at </a:t>
            </a:r>
            <a:r>
              <a:rPr lang="en-US" sz="2800" b="1" dirty="0"/>
              <a:t>shallow depths</a:t>
            </a:r>
            <a:r>
              <a:rPr lang="en-US" sz="2800" dirty="0"/>
              <a:t>, with the most frequent seismic events occurring at depths less than 700 km.</a:t>
            </a:r>
          </a:p>
          <a:p>
            <a:r>
              <a:rPr lang="en-US" sz="2800" b="1" dirty="0"/>
              <a:t>Deep-focus earthquakes</a:t>
            </a:r>
            <a:r>
              <a:rPr lang="en-US" sz="2800" dirty="0"/>
              <a:t> are fewer in number but are important for understanding subduction zone dynamics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5695" y="2363894"/>
            <a:ext cx="7243099" cy="58170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236" y="0"/>
            <a:ext cx="4460888" cy="2552700"/>
          </a:xfrm>
          <a:custGeom>
            <a:avLst/>
            <a:gdLst/>
            <a:ahLst/>
            <a:cxnLst/>
            <a:rect l="l" t="t" r="r" b="b"/>
            <a:pathLst>
              <a:path w="5555759" h="4373898">
                <a:moveTo>
                  <a:pt x="0" y="0"/>
                </a:moveTo>
                <a:lnTo>
                  <a:pt x="5555759" y="0"/>
                </a:lnTo>
                <a:lnTo>
                  <a:pt x="5555759" y="4373898"/>
                </a:lnTo>
                <a:lnTo>
                  <a:pt x="0" y="437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946003" y="8432707"/>
            <a:ext cx="5341997" cy="1854293"/>
          </a:xfrm>
          <a:custGeom>
            <a:avLst/>
            <a:gdLst/>
            <a:ahLst/>
            <a:cxnLst/>
            <a:rect l="l" t="t" r="r" b="b"/>
            <a:pathLst>
              <a:path w="7315200" h="3098985">
                <a:moveTo>
                  <a:pt x="7315200" y="0"/>
                </a:moveTo>
                <a:lnTo>
                  <a:pt x="0" y="0"/>
                </a:lnTo>
                <a:lnTo>
                  <a:pt x="0" y="3098984"/>
                </a:lnTo>
                <a:lnTo>
                  <a:pt x="7315200" y="30989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280770" y="6134592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0" y="3899545"/>
                </a:moveTo>
                <a:lnTo>
                  <a:pt x="3864095" y="3899545"/>
                </a:lnTo>
                <a:lnTo>
                  <a:pt x="3864095" y="0"/>
                </a:lnTo>
                <a:lnTo>
                  <a:pt x="0" y="0"/>
                </a:lnTo>
                <a:lnTo>
                  <a:pt x="0" y="389954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199852" y="271913"/>
            <a:ext cx="3864095" cy="3899545"/>
          </a:xfrm>
          <a:custGeom>
            <a:avLst/>
            <a:gdLst/>
            <a:ahLst/>
            <a:cxnLst/>
            <a:rect l="l" t="t" r="r" b="b"/>
            <a:pathLst>
              <a:path w="3864095" h="3899545">
                <a:moveTo>
                  <a:pt x="3864095" y="0"/>
                </a:moveTo>
                <a:lnTo>
                  <a:pt x="0" y="0"/>
                </a:lnTo>
                <a:lnTo>
                  <a:pt x="0" y="3899545"/>
                </a:lnTo>
                <a:lnTo>
                  <a:pt x="3864095" y="3899545"/>
                </a:lnTo>
                <a:lnTo>
                  <a:pt x="386409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86399" y="2110119"/>
            <a:ext cx="7315200" cy="252707"/>
          </a:xfrm>
          <a:custGeom>
            <a:avLst/>
            <a:gdLst/>
            <a:ahLst/>
            <a:cxnLst/>
            <a:rect l="l" t="t" r="r" b="b"/>
            <a:pathLst>
              <a:path w="7315200" h="252707">
                <a:moveTo>
                  <a:pt x="0" y="0"/>
                </a:moveTo>
                <a:lnTo>
                  <a:pt x="7315200" y="0"/>
                </a:lnTo>
                <a:lnTo>
                  <a:pt x="7315200" y="252707"/>
                </a:lnTo>
                <a:lnTo>
                  <a:pt x="0" y="252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571372" y="1257300"/>
            <a:ext cx="11145253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400" b="1" dirty="0">
                <a:latin typeface="League Spartan" panose="020B0604020202020204" charset="0"/>
              </a:rPr>
              <a:t>Global Seismic Activity by Region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9320" y="5963142"/>
            <a:ext cx="470914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DCE3EC"/>
                </a:solidFill>
                <a:latin typeface="Lato"/>
                <a:ea typeface="Lato"/>
                <a:cs typeface="Lato"/>
                <a:sym typeface="Lato"/>
              </a:rPr>
              <a:t>Population and Sample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07831" y="6315567"/>
            <a:ext cx="362406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DCE3EC"/>
                </a:solidFill>
                <a:latin typeface="Lato"/>
                <a:ea typeface="Lato"/>
                <a:cs typeface="Lato"/>
                <a:sym typeface="Lato"/>
              </a:rPr>
              <a:t>Data Analysis</a:t>
            </a: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50131811"/>
              </p:ext>
            </p:extLst>
          </p:nvPr>
        </p:nvGraphicFramePr>
        <p:xfrm>
          <a:off x="3571372" y="1818051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578</Words>
  <Application>Microsoft Office PowerPoint</Application>
  <PresentationFormat>Custom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Unicode MS</vt:lpstr>
      <vt:lpstr>Lato</vt:lpstr>
      <vt:lpstr>Calibri</vt:lpstr>
      <vt:lpstr>Syntax</vt:lpstr>
      <vt:lpstr>Lato Bold</vt:lpstr>
      <vt:lpstr>Lexend Peta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and Teal Modern Simple Research Project Presentation</dc:title>
  <dc:creator>Anindo Paul Sourav</dc:creator>
  <cp:lastModifiedBy>Microsoft account</cp:lastModifiedBy>
  <cp:revision>16</cp:revision>
  <dcterms:created xsi:type="dcterms:W3CDTF">2006-08-16T00:00:00Z</dcterms:created>
  <dcterms:modified xsi:type="dcterms:W3CDTF">2024-11-14T18:46:54Z</dcterms:modified>
  <dc:identifier>DAGV9vj7rzE</dc:identifier>
</cp:coreProperties>
</file>